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aleway"/>
      <p:regular r:id="rId40"/>
      <p:bold r:id="rId41"/>
      <p:italic r:id="rId42"/>
      <p:boldItalic r:id="rId43"/>
    </p:embeddedFont>
    <p:embeddedFont>
      <p:font typeface="Lato"/>
      <p:regular r:id="rId44"/>
      <p:bold r:id="rId45"/>
      <p:italic r:id="rId46"/>
      <p:boldItalic r:id="rId47"/>
    </p:embeddedFont>
    <p:embeddedFont>
      <p:font typeface="Pacifico"/>
      <p:regular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regular.fntdata"/><Relationship Id="rId20" Type="http://schemas.openxmlformats.org/officeDocument/2006/relationships/slide" Target="slides/slide15.xml"/><Relationship Id="rId42" Type="http://schemas.openxmlformats.org/officeDocument/2006/relationships/font" Target="fonts/Raleway-italic.fntdata"/><Relationship Id="rId41" Type="http://schemas.openxmlformats.org/officeDocument/2006/relationships/font" Target="fonts/Raleway-bold.fntdata"/><Relationship Id="rId22" Type="http://schemas.openxmlformats.org/officeDocument/2006/relationships/slide" Target="slides/slide17.xml"/><Relationship Id="rId44" Type="http://schemas.openxmlformats.org/officeDocument/2006/relationships/font" Target="fonts/Lato-regular.fntdata"/><Relationship Id="rId21" Type="http://schemas.openxmlformats.org/officeDocument/2006/relationships/slide" Target="slides/slide16.xml"/><Relationship Id="rId43" Type="http://schemas.openxmlformats.org/officeDocument/2006/relationships/font" Target="fonts/Raleway-boldItalic.fntdata"/><Relationship Id="rId24" Type="http://schemas.openxmlformats.org/officeDocument/2006/relationships/slide" Target="slides/slide19.xml"/><Relationship Id="rId46" Type="http://schemas.openxmlformats.org/officeDocument/2006/relationships/font" Target="fonts/Lato-italic.fntdata"/><Relationship Id="rId23" Type="http://schemas.openxmlformats.org/officeDocument/2006/relationships/slide" Target="slides/slide18.xml"/><Relationship Id="rId45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Pacifico-regular.fntdata"/><Relationship Id="rId25" Type="http://schemas.openxmlformats.org/officeDocument/2006/relationships/slide" Target="slides/slide20.xml"/><Relationship Id="rId47" Type="http://schemas.openxmlformats.org/officeDocument/2006/relationships/font" Target="fonts/Lato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4f141de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4f141de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4e56d8aba_4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4e56d8aba_4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4e56d8aba_4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4e56d8aba_4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4e56d8aba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4e56d8aba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4e56d8aba_3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4e56d8aba_3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4e56d8aba_3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4e56d8aba_3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4e56d8ab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4e56d8ab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e56d8ab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e56d8ab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e56d8aba_2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e56d8aba_2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e56d8aba_2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e56d8aba_2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4e56d8a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4e56d8a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54e56d8aba_2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54e56d8aba_2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4e56d8aba_3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4e56d8aba_3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54e56d8aba_3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54e56d8aba_3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54e56d8aba_3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54e56d8aba_3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54e56d8aba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54e56d8aba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54e56d8aba_7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54e56d8aba_7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54f141de9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54f141de9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54e56d8aba_7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54e56d8aba_7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54e56d8aba_7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54e56d8aba_7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4e56d8aba_7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4e56d8aba_7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4e56d8aba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4e56d8aba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54e56d8aba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54e56d8aba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4e56d8aba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4e56d8aba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f141de9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f141de9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54e56d8aba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54e56d8aba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54f141de9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54f141de9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4e56d8aba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4e56d8aba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4f141de9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4f141de9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4e56d8aba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4e56d8aba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4e56d8aba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4e56d8aba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4e56d8aba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4e56d8aba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4e56d8aba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4e56d8aba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4.png"/><Relationship Id="rId4" Type="http://schemas.openxmlformats.org/officeDocument/2006/relationships/image" Target="../media/image14.png"/><Relationship Id="rId9" Type="http://schemas.openxmlformats.org/officeDocument/2006/relationships/image" Target="../media/image5.png"/><Relationship Id="rId5" Type="http://schemas.openxmlformats.org/officeDocument/2006/relationships/image" Target="../media/image27.png"/><Relationship Id="rId6" Type="http://schemas.openxmlformats.org/officeDocument/2006/relationships/image" Target="../media/image11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54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20" Type="http://schemas.openxmlformats.org/officeDocument/2006/relationships/image" Target="../media/image52.png"/><Relationship Id="rId11" Type="http://schemas.openxmlformats.org/officeDocument/2006/relationships/image" Target="../media/image23.png"/><Relationship Id="rId10" Type="http://schemas.openxmlformats.org/officeDocument/2006/relationships/image" Target="../media/image29.png"/><Relationship Id="rId13" Type="http://schemas.openxmlformats.org/officeDocument/2006/relationships/image" Target="../media/image21.png"/><Relationship Id="rId1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16.png"/><Relationship Id="rId9" Type="http://schemas.openxmlformats.org/officeDocument/2006/relationships/image" Target="../media/image13.png"/><Relationship Id="rId15" Type="http://schemas.openxmlformats.org/officeDocument/2006/relationships/image" Target="../media/image31.png"/><Relationship Id="rId14" Type="http://schemas.openxmlformats.org/officeDocument/2006/relationships/image" Target="../media/image20.png"/><Relationship Id="rId17" Type="http://schemas.openxmlformats.org/officeDocument/2006/relationships/image" Target="../media/image30.png"/><Relationship Id="rId16" Type="http://schemas.openxmlformats.org/officeDocument/2006/relationships/image" Target="../media/image33.png"/><Relationship Id="rId5" Type="http://schemas.openxmlformats.org/officeDocument/2006/relationships/image" Target="../media/image24.png"/><Relationship Id="rId19" Type="http://schemas.openxmlformats.org/officeDocument/2006/relationships/image" Target="../media/image32.png"/><Relationship Id="rId6" Type="http://schemas.openxmlformats.org/officeDocument/2006/relationships/image" Target="../media/image15.png"/><Relationship Id="rId18" Type="http://schemas.openxmlformats.org/officeDocument/2006/relationships/image" Target="../media/image26.png"/><Relationship Id="rId7" Type="http://schemas.openxmlformats.org/officeDocument/2006/relationships/image" Target="../media/image28.png"/><Relationship Id="rId8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image" Target="../media/image29.png"/><Relationship Id="rId10" Type="http://schemas.openxmlformats.org/officeDocument/2006/relationships/image" Target="../media/image13.png"/><Relationship Id="rId13" Type="http://schemas.openxmlformats.org/officeDocument/2006/relationships/image" Target="../media/image20.png"/><Relationship Id="rId1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39.png"/><Relationship Id="rId15" Type="http://schemas.openxmlformats.org/officeDocument/2006/relationships/image" Target="../media/image33.png"/><Relationship Id="rId14" Type="http://schemas.openxmlformats.org/officeDocument/2006/relationships/image" Target="../media/image31.png"/><Relationship Id="rId17" Type="http://schemas.openxmlformats.org/officeDocument/2006/relationships/image" Target="../media/image37.png"/><Relationship Id="rId16" Type="http://schemas.openxmlformats.org/officeDocument/2006/relationships/image" Target="../media/image30.png"/><Relationship Id="rId5" Type="http://schemas.openxmlformats.org/officeDocument/2006/relationships/image" Target="../media/image26.png"/><Relationship Id="rId6" Type="http://schemas.openxmlformats.org/officeDocument/2006/relationships/image" Target="../media/image36.png"/><Relationship Id="rId7" Type="http://schemas.openxmlformats.org/officeDocument/2006/relationships/image" Target="../media/image34.png"/><Relationship Id="rId8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5.png"/><Relationship Id="rId4" Type="http://schemas.openxmlformats.org/officeDocument/2006/relationships/image" Target="../media/image47.png"/><Relationship Id="rId5" Type="http://schemas.openxmlformats.org/officeDocument/2006/relationships/image" Target="../media/image38.png"/><Relationship Id="rId6" Type="http://schemas.openxmlformats.org/officeDocument/2006/relationships/image" Target="../media/image5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1" Type="http://schemas.openxmlformats.org/officeDocument/2006/relationships/image" Target="../media/image49.png"/><Relationship Id="rId10" Type="http://schemas.openxmlformats.org/officeDocument/2006/relationships/image" Target="../media/image40.png"/><Relationship Id="rId13" Type="http://schemas.openxmlformats.org/officeDocument/2006/relationships/image" Target="../media/image53.png"/><Relationship Id="rId12" Type="http://schemas.openxmlformats.org/officeDocument/2006/relationships/image" Target="../media/image4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8.png"/><Relationship Id="rId4" Type="http://schemas.openxmlformats.org/officeDocument/2006/relationships/image" Target="../media/image48.png"/><Relationship Id="rId9" Type="http://schemas.openxmlformats.org/officeDocument/2006/relationships/image" Target="../media/image42.png"/><Relationship Id="rId15" Type="http://schemas.openxmlformats.org/officeDocument/2006/relationships/image" Target="../media/image55.png"/><Relationship Id="rId14" Type="http://schemas.openxmlformats.org/officeDocument/2006/relationships/image" Target="../media/image56.png"/><Relationship Id="rId17" Type="http://schemas.openxmlformats.org/officeDocument/2006/relationships/image" Target="../media/image58.png"/><Relationship Id="rId16" Type="http://schemas.openxmlformats.org/officeDocument/2006/relationships/image" Target="../media/image65.png"/><Relationship Id="rId5" Type="http://schemas.openxmlformats.org/officeDocument/2006/relationships/image" Target="../media/image46.png"/><Relationship Id="rId6" Type="http://schemas.openxmlformats.org/officeDocument/2006/relationships/image" Target="../media/image50.png"/><Relationship Id="rId18" Type="http://schemas.openxmlformats.org/officeDocument/2006/relationships/image" Target="../media/image57.png"/><Relationship Id="rId7" Type="http://schemas.openxmlformats.org/officeDocument/2006/relationships/image" Target="../media/image41.png"/><Relationship Id="rId8" Type="http://schemas.openxmlformats.org/officeDocument/2006/relationships/image" Target="../media/image4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54.pn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60.png"/><Relationship Id="rId8" Type="http://schemas.openxmlformats.org/officeDocument/2006/relationships/image" Target="../media/image6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1.png"/><Relationship Id="rId4" Type="http://schemas.openxmlformats.org/officeDocument/2006/relationships/image" Target="../media/image6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1.png"/><Relationship Id="rId4" Type="http://schemas.openxmlformats.org/officeDocument/2006/relationships/image" Target="../media/image6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QBNN: Quantum Binary Neural Network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Divye Jain, Harsh Patwari, Jack Khuu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Grover's for Version Space Search</a:t>
            </a:r>
            <a:endParaRPr/>
          </a:p>
        </p:txBody>
      </p:sp>
      <p:pic>
        <p:nvPicPr>
          <p:cNvPr descr="\text{Let }\boldsymbol{\omega} = \{\omega_0, \omega_1...\omega_n\}, &#10;\omega_i \text{ is a weight in the neural network} \\&#10;&#10;\text{Create an equal superposition over all possible sequences}\boldsymbol{\omega} \\&#10;&#10;\text{Mark all } \boldsymbol{\omega}\text{ that separate the data with acceptable accuracy } \\&#10;&#10;\text{Reflect about the mean to amplify the marked states} \\&#10;&#10;\text{Measure the returned output}" id="148" name="Google Shape;148;p22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0402" y="1276600"/>
            <a:ext cx="8529382" cy="25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729450" y="2078875"/>
            <a:ext cx="7869900" cy="29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Let </a:t>
            </a:r>
            <a:r>
              <a:rPr lang="en" sz="2200">
                <a:latin typeface="Pacifico"/>
                <a:ea typeface="Pacifico"/>
                <a:cs typeface="Pacifico"/>
                <a:sym typeface="Pacifico"/>
              </a:rPr>
              <a:t>w </a:t>
            </a:r>
            <a:r>
              <a:rPr lang="en" sz="2200"/>
              <a:t>= {w</a:t>
            </a:r>
            <a:r>
              <a:rPr baseline="-25000" lang="en" sz="2200"/>
              <a:t>0</a:t>
            </a:r>
            <a:r>
              <a:rPr lang="en" sz="2200"/>
              <a:t>, w</a:t>
            </a:r>
            <a:r>
              <a:rPr baseline="-25000" lang="en" sz="2200"/>
              <a:t>1</a:t>
            </a:r>
            <a:r>
              <a:rPr lang="en" sz="2200"/>
              <a:t>, …. w</a:t>
            </a:r>
            <a:r>
              <a:rPr baseline="-25000" lang="en" sz="2200"/>
              <a:t>n</a:t>
            </a:r>
            <a:r>
              <a:rPr lang="en" sz="2200"/>
              <a:t>}, where</a:t>
            </a:r>
            <a:r>
              <a:rPr lang="en" sz="2200"/>
              <a:t> </a:t>
            </a:r>
            <a:r>
              <a:rPr lang="en" sz="2200"/>
              <a:t>w</a:t>
            </a:r>
            <a:r>
              <a:rPr baseline="-25000" lang="en" sz="2200"/>
              <a:t>i</a:t>
            </a:r>
            <a:r>
              <a:rPr lang="en" sz="2200">
                <a:latin typeface="Pacifico"/>
                <a:ea typeface="Pacifico"/>
                <a:cs typeface="Pacifico"/>
                <a:sym typeface="Pacifico"/>
              </a:rPr>
              <a:t> </a:t>
            </a:r>
            <a:r>
              <a:rPr lang="en" sz="2200"/>
              <a:t>is a weight in the neural network.</a:t>
            </a:r>
            <a:endParaRPr sz="2200"/>
          </a:p>
          <a:p>
            <a:pPr indent="-368300" lvl="0" marL="457200" rtl="0" algn="l">
              <a:spcBef>
                <a:spcPts val="160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Create an equal superposition over all possible sequences </a:t>
            </a:r>
            <a:r>
              <a:rPr lang="en" sz="2200">
                <a:latin typeface="Pacifico"/>
                <a:ea typeface="Pacifico"/>
                <a:cs typeface="Pacifico"/>
                <a:sym typeface="Pacifico"/>
              </a:rPr>
              <a:t>w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Mark all </a:t>
            </a:r>
            <a:r>
              <a:rPr lang="en" sz="2200">
                <a:latin typeface="Pacifico"/>
                <a:ea typeface="Pacifico"/>
                <a:cs typeface="Pacifico"/>
                <a:sym typeface="Pacifico"/>
              </a:rPr>
              <a:t>w </a:t>
            </a:r>
            <a:r>
              <a:rPr lang="en" sz="2200"/>
              <a:t>that separates the data with acceptable accuracy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Reflect about the mean to amplify the marked states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Measure the returned output</a:t>
            </a:r>
            <a:endParaRPr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3"/>
          <p:cNvPicPr preferRelativeResize="0"/>
          <p:nvPr/>
        </p:nvPicPr>
        <p:blipFill rotWithShape="1">
          <a:blip r:embed="rId3">
            <a:alphaModFix/>
          </a:blip>
          <a:srcRect b="1450" l="46593" r="3600" t="-1449"/>
          <a:stretch/>
        </p:blipFill>
        <p:spPr>
          <a:xfrm>
            <a:off x="613750" y="0"/>
            <a:ext cx="3058198" cy="3454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0525" y="472150"/>
            <a:ext cx="2203475" cy="220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9875" y="2647950"/>
            <a:ext cx="4294126" cy="2420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 rotWithShape="1">
          <a:blip r:embed="rId6">
            <a:alphaModFix/>
          </a:blip>
          <a:srcRect b="0" l="34271" r="19228" t="0"/>
          <a:stretch/>
        </p:blipFill>
        <p:spPr>
          <a:xfrm>
            <a:off x="72049" y="2572475"/>
            <a:ext cx="187355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87625" y="2571750"/>
            <a:ext cx="257178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466300" y="941075"/>
            <a:ext cx="2928301" cy="216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72100" y="119775"/>
            <a:ext cx="1912425" cy="191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Grover's for Version Space Search</a:t>
            </a:r>
            <a:endParaRPr/>
          </a:p>
        </p:txBody>
      </p:sp>
      <p:pic>
        <p:nvPicPr>
          <p:cNvPr descr="\text{Let }\boldsymbol{\omega} = \{\omega_0, \omega_1...\omega_n\}, &#10;\omega_i \text{ is a weight in the neural network} \\&#10;&#10;\text{Create an equal superposition over all possible sequences}\boldsymbol{\omega} \\&#10;&#10;\text{Mark all } \boldsymbol{\omega}\text{ that separate the data with acceptable accuracy } \\&#10;&#10;\text{Reflect about the mean to amplify the marked states} \\&#10;&#10;\text{Measure the returned output}" id="166" name="Google Shape;166;p24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0402" y="1276600"/>
            <a:ext cx="8529382" cy="25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4"/>
          <p:cNvSpPr txBox="1"/>
          <p:nvPr>
            <p:ph idx="1" type="body"/>
          </p:nvPr>
        </p:nvSpPr>
        <p:spPr>
          <a:xfrm>
            <a:off x="729450" y="2078875"/>
            <a:ext cx="7967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200"/>
              <a:t>Let </a:t>
            </a:r>
            <a:r>
              <a:rPr lang="en" sz="2200">
                <a:latin typeface="Pacifico"/>
                <a:ea typeface="Pacifico"/>
                <a:cs typeface="Pacifico"/>
                <a:sym typeface="Pacifico"/>
              </a:rPr>
              <a:t>w </a:t>
            </a:r>
            <a:r>
              <a:rPr lang="en" sz="2200"/>
              <a:t>= {w</a:t>
            </a:r>
            <a:r>
              <a:rPr baseline="-25000" lang="en" sz="2200"/>
              <a:t>0</a:t>
            </a:r>
            <a:r>
              <a:rPr lang="en" sz="2200"/>
              <a:t>, w</a:t>
            </a:r>
            <a:r>
              <a:rPr baseline="-25000" lang="en" sz="2200"/>
              <a:t>1</a:t>
            </a:r>
            <a:r>
              <a:rPr lang="en" sz="2200"/>
              <a:t>, …. w</a:t>
            </a:r>
            <a:r>
              <a:rPr baseline="-25000" lang="en" sz="2200"/>
              <a:t>n</a:t>
            </a:r>
            <a:r>
              <a:rPr lang="en" sz="2200"/>
              <a:t>}, where w</a:t>
            </a:r>
            <a:r>
              <a:rPr baseline="-25000" lang="en" sz="2200"/>
              <a:t>i</a:t>
            </a:r>
            <a:r>
              <a:rPr lang="en" sz="2200">
                <a:latin typeface="Pacifico"/>
                <a:ea typeface="Pacifico"/>
                <a:cs typeface="Pacifico"/>
                <a:sym typeface="Pacifico"/>
              </a:rPr>
              <a:t> </a:t>
            </a:r>
            <a:r>
              <a:rPr lang="en" sz="2200"/>
              <a:t>is a weight in the neural network.</a:t>
            </a:r>
            <a:endParaRPr sz="2200"/>
          </a:p>
          <a:p>
            <a:pPr indent="-368300" lvl="0" marL="457200" rtl="0" algn="l">
              <a:spcBef>
                <a:spcPts val="160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Create an equal superposition over all possible sequences </a:t>
            </a:r>
            <a:r>
              <a:rPr lang="en" sz="2200">
                <a:latin typeface="Pacifico"/>
                <a:ea typeface="Pacifico"/>
                <a:cs typeface="Pacifico"/>
                <a:sym typeface="Pacifico"/>
              </a:rPr>
              <a:t>w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AutoNum type="arabicPeriod"/>
            </a:pPr>
            <a:r>
              <a:rPr lang="en" sz="2200">
                <a:solidFill>
                  <a:srgbClr val="FF0000"/>
                </a:solidFill>
              </a:rPr>
              <a:t>Mark all </a:t>
            </a:r>
            <a:r>
              <a:rPr lang="en" sz="2200">
                <a:solidFill>
                  <a:srgbClr val="FF0000"/>
                </a:solidFill>
                <a:latin typeface="Pacifico"/>
                <a:ea typeface="Pacifico"/>
                <a:cs typeface="Pacifico"/>
                <a:sym typeface="Pacifico"/>
              </a:rPr>
              <a:t>w </a:t>
            </a:r>
            <a:r>
              <a:rPr lang="en" sz="2200">
                <a:solidFill>
                  <a:srgbClr val="FF0000"/>
                </a:solidFill>
              </a:rPr>
              <a:t>that separates the data with acceptable accuracy</a:t>
            </a:r>
            <a:endParaRPr sz="2200">
              <a:solidFill>
                <a:srgbClr val="FF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Reflect about the mean to amplify the marked states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Measure the returned output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Marking Oracle</a:t>
            </a:r>
            <a:endParaRPr/>
          </a:p>
        </p:txBody>
      </p: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After creating a superposition over all states of the weight, the algorithm needs to mark all of the “correct weights”.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Overview: Marking Oracle</a:t>
            </a:r>
            <a:endParaRPr/>
          </a:p>
        </p:txBody>
      </p:sp>
      <p:sp>
        <p:nvSpPr>
          <p:cNvPr id="179" name="Google Shape;179;p26"/>
          <p:cNvSpPr/>
          <p:nvPr/>
        </p:nvSpPr>
        <p:spPr>
          <a:xfrm>
            <a:off x="2214325" y="2696550"/>
            <a:ext cx="5276400" cy="228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|w_{\text{all}}\rangle =(\alpha_1|w_1\rangle + ... + \alpha_k|w_k\rangle) &#10;" id="180" name="Google Shape;180;p26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0752" y="2812423"/>
            <a:ext cx="218633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|w_{\text{all}}\rangle =(\alpha_1|w_1\rangle|c_1\rangle + ... + \alpha_k|w_k\rangle|c_k\rangle) &#10;" id="181" name="Google Shape;181;p26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4475" y="3846272"/>
            <a:ext cx="269875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/>
          <p:nvPr/>
        </p:nvSpPr>
        <p:spPr>
          <a:xfrm>
            <a:off x="3601238" y="3159450"/>
            <a:ext cx="13842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Magic</a:t>
            </a:r>
            <a:endParaRPr/>
          </a:p>
        </p:txBody>
      </p:sp>
      <p:pic>
        <p:nvPicPr>
          <p:cNvPr descr="c_i = \begin{bmatrix} &#10;. \\&#10;. \\&#10;... \\&#10;. \\&#10;\end{bmatrix}_{N\times1} \\&#10;\text{N: The number of data points} \\&#10;&#10;c_i[j] &#10;=\begin{cases} &#10;      1 &amp; \text{model &quot;}w_i\text{&quot; with input &quot;} x_j \text{&quot; predicted &quot;}y_j\text{&quot; correctly} \\ &#10;      0 &amp; \text{model &quot;}w_i\text{&quot; with input &quot;} x_j \text{&quot; predicted &quot;}y_j\text{&quot; incorrectly} \\ &#10;   \end{cases}" id="183" name="Google Shape;183;p26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1500" y="663350"/>
            <a:ext cx="3353136" cy="1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3691150" y="2420763"/>
            <a:ext cx="875700" cy="2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700">
                <a:solidFill>
                  <a:srgbClr val="000000"/>
                </a:solidFill>
              </a:rPr>
              <a:t>Input:      Qubit[]</a:t>
            </a:r>
            <a:endParaRPr sz="700">
              <a:solidFill>
                <a:srgbClr val="000000"/>
              </a:solidFill>
            </a:endParaRPr>
          </a:p>
        </p:txBody>
      </p:sp>
      <p:sp>
        <p:nvSpPr>
          <p:cNvPr id="185" name="Google Shape;185;p26"/>
          <p:cNvSpPr txBox="1"/>
          <p:nvPr>
            <p:ph idx="1" type="body"/>
          </p:nvPr>
        </p:nvSpPr>
        <p:spPr>
          <a:xfrm>
            <a:off x="5713050" y="2446950"/>
            <a:ext cx="875700" cy="2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700">
                <a:solidFill>
                  <a:srgbClr val="000000"/>
                </a:solidFill>
              </a:rPr>
              <a:t>target</a:t>
            </a:r>
            <a:r>
              <a:rPr lang="en" sz="700">
                <a:solidFill>
                  <a:srgbClr val="000000"/>
                </a:solidFill>
              </a:rPr>
              <a:t>:      Qubit</a:t>
            </a:r>
            <a:endParaRPr sz="700">
              <a:solidFill>
                <a:srgbClr val="000000"/>
              </a:solidFill>
            </a:endParaRPr>
          </a:p>
        </p:txBody>
      </p:sp>
      <p:sp>
        <p:nvSpPr>
          <p:cNvPr id="186" name="Google Shape;186;p26"/>
          <p:cNvSpPr txBox="1"/>
          <p:nvPr>
            <p:ph idx="1" type="body"/>
          </p:nvPr>
        </p:nvSpPr>
        <p:spPr>
          <a:xfrm>
            <a:off x="2952875" y="4062175"/>
            <a:ext cx="31209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</a:rPr>
              <a:t>Mark the target if  “c” has at-least “acc”% of 1s </a:t>
            </a:r>
            <a:endParaRPr sz="7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700">
                <a:solidFill>
                  <a:srgbClr val="000000"/>
                </a:solidFill>
              </a:rPr>
              <a:t> So if desired accuracy is 80% -&gt; Flip target if “c” has at-least 80% 1s</a:t>
            </a:r>
            <a:endParaRPr sz="700">
              <a:solidFill>
                <a:srgbClr val="000000"/>
              </a:solidFill>
            </a:endParaRPr>
          </a:p>
        </p:txBody>
      </p:sp>
      <p:sp>
        <p:nvSpPr>
          <p:cNvPr id="187" name="Google Shape;187;p26"/>
          <p:cNvSpPr/>
          <p:nvPr/>
        </p:nvSpPr>
        <p:spPr>
          <a:xfrm>
            <a:off x="3614900" y="4459500"/>
            <a:ext cx="1550100" cy="466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Undo </a:t>
            </a:r>
            <a:r>
              <a:rPr lang="en"/>
              <a:t>Quantum Magic</a:t>
            </a:r>
            <a:endParaRPr/>
          </a:p>
        </p:txBody>
      </p:sp>
      <p:pic>
        <p:nvPicPr>
          <p:cNvPr descr="k = 2^n; \text{n is the length of the weight vector} &#10;" id="188" name="Google Shape;188;p26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46952" y="3074075"/>
            <a:ext cx="1928188" cy="14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2259175" y="2370750"/>
            <a:ext cx="1086600" cy="4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Marking Oracle:</a:t>
            </a:r>
            <a:endParaRPr sz="1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Magic</a:t>
            </a:r>
            <a:endParaRPr/>
          </a:p>
        </p:txBody>
      </p:sp>
      <p:pic>
        <p:nvPicPr>
          <p:cNvPr descr="c = \text{Qubit}[] \\&#10;\text{For each data point $(x_j, y_j)$}: \\&#10;\text{$\phantom{....}$ Forward($w$, $x_j$, $y_j$, $c[j]$)}" id="195" name="Google Shape;195;p27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5104" y="2224444"/>
            <a:ext cx="236646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2037475" y="3464725"/>
            <a:ext cx="5793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“Forward”: Our implementation of the BNN (Binary Neural Nets) forward pass with Quantum operators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Net: Recap</a:t>
            </a:r>
            <a:endParaRPr/>
          </a:p>
        </p:txBody>
      </p:sp>
      <p:pic>
        <p:nvPicPr>
          <p:cNvPr id="202" name="Google Shape;20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450" y="1924825"/>
            <a:ext cx="5946499" cy="266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/>
          <p:nvPr/>
        </p:nvSpPr>
        <p:spPr>
          <a:xfrm>
            <a:off x="1972475" y="2910738"/>
            <a:ext cx="188700" cy="12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08" name="Google Shape;208;p29"/>
          <p:cNvSpPr/>
          <p:nvPr/>
        </p:nvSpPr>
        <p:spPr>
          <a:xfrm>
            <a:off x="1382850" y="3371039"/>
            <a:ext cx="260400" cy="24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09" name="Google Shape;209;p29"/>
          <p:cNvSpPr/>
          <p:nvPr/>
        </p:nvSpPr>
        <p:spPr>
          <a:xfrm>
            <a:off x="1382850" y="3771815"/>
            <a:ext cx="260400" cy="24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10" name="Google Shape;210;p29"/>
          <p:cNvSpPr/>
          <p:nvPr/>
        </p:nvSpPr>
        <p:spPr>
          <a:xfrm>
            <a:off x="1382850" y="4177635"/>
            <a:ext cx="260400" cy="24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11" name="Google Shape;211;p29"/>
          <p:cNvSpPr/>
          <p:nvPr/>
        </p:nvSpPr>
        <p:spPr>
          <a:xfrm>
            <a:off x="2472669" y="3173037"/>
            <a:ext cx="162600" cy="157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12" name="Google Shape;212;p29"/>
          <p:cNvSpPr/>
          <p:nvPr/>
        </p:nvSpPr>
        <p:spPr>
          <a:xfrm>
            <a:off x="2472669" y="3616901"/>
            <a:ext cx="162600" cy="157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13" name="Google Shape;213;p29"/>
          <p:cNvSpPr/>
          <p:nvPr/>
        </p:nvSpPr>
        <p:spPr>
          <a:xfrm>
            <a:off x="2472669" y="4017677"/>
            <a:ext cx="162600" cy="157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14" name="Google Shape;214;p29"/>
          <p:cNvSpPr/>
          <p:nvPr/>
        </p:nvSpPr>
        <p:spPr>
          <a:xfrm>
            <a:off x="2472669" y="4358610"/>
            <a:ext cx="162600" cy="157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cxnSp>
        <p:nvCxnSpPr>
          <p:cNvPr id="215" name="Google Shape;215;p29"/>
          <p:cNvCxnSpPr>
            <a:stCxn id="208" idx="0"/>
            <a:endCxn id="211" idx="2"/>
          </p:cNvCxnSpPr>
          <p:nvPr/>
        </p:nvCxnSpPr>
        <p:spPr>
          <a:xfrm flipH="1" rot="10800000">
            <a:off x="1513050" y="3251639"/>
            <a:ext cx="959700" cy="11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Google Shape;216;p29"/>
          <p:cNvCxnSpPr>
            <a:stCxn id="209" idx="0"/>
            <a:endCxn id="211" idx="2"/>
          </p:cNvCxnSpPr>
          <p:nvPr/>
        </p:nvCxnSpPr>
        <p:spPr>
          <a:xfrm flipH="1" rot="10800000">
            <a:off x="1513050" y="3251915"/>
            <a:ext cx="959700" cy="51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7" name="Google Shape;217;p29"/>
          <p:cNvCxnSpPr>
            <a:stCxn id="210" idx="0"/>
            <a:endCxn id="211" idx="2"/>
          </p:cNvCxnSpPr>
          <p:nvPr/>
        </p:nvCxnSpPr>
        <p:spPr>
          <a:xfrm flipH="1" rot="10800000">
            <a:off x="1513050" y="3251835"/>
            <a:ext cx="959700" cy="92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8" name="Google Shape;218;p29"/>
          <p:cNvCxnSpPr>
            <a:stCxn id="208" idx="7"/>
            <a:endCxn id="212" idx="2"/>
          </p:cNvCxnSpPr>
          <p:nvPr/>
        </p:nvCxnSpPr>
        <p:spPr>
          <a:xfrm>
            <a:off x="1605115" y="3407417"/>
            <a:ext cx="867600" cy="2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9" name="Google Shape;219;p29"/>
          <p:cNvCxnSpPr>
            <a:stCxn id="209" idx="7"/>
            <a:endCxn id="212" idx="2"/>
          </p:cNvCxnSpPr>
          <p:nvPr/>
        </p:nvCxnSpPr>
        <p:spPr>
          <a:xfrm flipH="1" rot="10800000">
            <a:off x="1605115" y="3695693"/>
            <a:ext cx="867600" cy="11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0" name="Google Shape;220;p29"/>
          <p:cNvCxnSpPr>
            <a:stCxn id="210" idx="7"/>
            <a:endCxn id="212" idx="2"/>
          </p:cNvCxnSpPr>
          <p:nvPr/>
        </p:nvCxnSpPr>
        <p:spPr>
          <a:xfrm flipH="1" rot="10800000">
            <a:off x="1605115" y="3695612"/>
            <a:ext cx="867600" cy="51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1" name="Google Shape;221;p29"/>
          <p:cNvCxnSpPr>
            <a:stCxn id="208" idx="6"/>
            <a:endCxn id="213" idx="2"/>
          </p:cNvCxnSpPr>
          <p:nvPr/>
        </p:nvCxnSpPr>
        <p:spPr>
          <a:xfrm>
            <a:off x="1643250" y="3495239"/>
            <a:ext cx="829500" cy="60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2" name="Google Shape;222;p29"/>
          <p:cNvCxnSpPr>
            <a:stCxn id="209" idx="6"/>
            <a:endCxn id="213" idx="2"/>
          </p:cNvCxnSpPr>
          <p:nvPr/>
        </p:nvCxnSpPr>
        <p:spPr>
          <a:xfrm>
            <a:off x="1643250" y="3896015"/>
            <a:ext cx="829500" cy="20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29"/>
          <p:cNvCxnSpPr>
            <a:stCxn id="210" idx="6"/>
            <a:endCxn id="213" idx="2"/>
          </p:cNvCxnSpPr>
          <p:nvPr/>
        </p:nvCxnSpPr>
        <p:spPr>
          <a:xfrm flipH="1" rot="10800000">
            <a:off x="1643250" y="4096335"/>
            <a:ext cx="829500" cy="20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4" name="Google Shape;224;p29"/>
          <p:cNvCxnSpPr>
            <a:endCxn id="214" idx="2"/>
          </p:cNvCxnSpPr>
          <p:nvPr/>
        </p:nvCxnSpPr>
        <p:spPr>
          <a:xfrm>
            <a:off x="1605369" y="3580260"/>
            <a:ext cx="867300" cy="85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5" name="Google Shape;225;p29"/>
          <p:cNvCxnSpPr>
            <a:stCxn id="209" idx="5"/>
            <a:endCxn id="214" idx="2"/>
          </p:cNvCxnSpPr>
          <p:nvPr/>
        </p:nvCxnSpPr>
        <p:spPr>
          <a:xfrm>
            <a:off x="1605115" y="3983838"/>
            <a:ext cx="867600" cy="45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6" name="Google Shape;226;p29"/>
          <p:cNvCxnSpPr>
            <a:stCxn id="210" idx="5"/>
            <a:endCxn id="214" idx="2"/>
          </p:cNvCxnSpPr>
          <p:nvPr/>
        </p:nvCxnSpPr>
        <p:spPr>
          <a:xfrm>
            <a:off x="1605115" y="4389658"/>
            <a:ext cx="867600" cy="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7" name="Google Shape;227;p29"/>
          <p:cNvSpPr/>
          <p:nvPr/>
        </p:nvSpPr>
        <p:spPr>
          <a:xfrm>
            <a:off x="3464656" y="3774335"/>
            <a:ext cx="260400" cy="24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cxnSp>
        <p:nvCxnSpPr>
          <p:cNvPr id="228" name="Google Shape;228;p29"/>
          <p:cNvCxnSpPr>
            <a:stCxn id="229" idx="3"/>
            <a:endCxn id="227" idx="2"/>
          </p:cNvCxnSpPr>
          <p:nvPr/>
        </p:nvCxnSpPr>
        <p:spPr>
          <a:xfrm>
            <a:off x="2635156" y="3251735"/>
            <a:ext cx="829500" cy="64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0" name="Google Shape;230;p29"/>
          <p:cNvCxnSpPr>
            <a:endCxn id="227" idx="2"/>
          </p:cNvCxnSpPr>
          <p:nvPr/>
        </p:nvCxnSpPr>
        <p:spPr>
          <a:xfrm>
            <a:off x="2635156" y="3695435"/>
            <a:ext cx="829500" cy="20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1" name="Google Shape;231;p29"/>
          <p:cNvCxnSpPr>
            <a:stCxn id="232" idx="3"/>
            <a:endCxn id="227" idx="2"/>
          </p:cNvCxnSpPr>
          <p:nvPr/>
        </p:nvCxnSpPr>
        <p:spPr>
          <a:xfrm flipH="1" rot="10800000">
            <a:off x="2629156" y="3898535"/>
            <a:ext cx="835500" cy="53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3" name="Google Shape;233;p29"/>
          <p:cNvCxnSpPr>
            <a:stCxn id="234" idx="3"/>
            <a:endCxn id="227" idx="2"/>
          </p:cNvCxnSpPr>
          <p:nvPr/>
        </p:nvCxnSpPr>
        <p:spPr>
          <a:xfrm flipH="1" rot="10800000">
            <a:off x="2629156" y="3898535"/>
            <a:ext cx="835500" cy="19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5" name="Google Shape;235;p29"/>
          <p:cNvSpPr/>
          <p:nvPr/>
        </p:nvSpPr>
        <p:spPr>
          <a:xfrm>
            <a:off x="2934425" y="2950375"/>
            <a:ext cx="188700" cy="12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cxnSp>
        <p:nvCxnSpPr>
          <p:cNvPr id="236" name="Google Shape;236;p29"/>
          <p:cNvCxnSpPr>
            <a:stCxn id="235" idx="2"/>
            <a:endCxn id="227" idx="2"/>
          </p:cNvCxnSpPr>
          <p:nvPr/>
        </p:nvCxnSpPr>
        <p:spPr>
          <a:xfrm>
            <a:off x="3028775" y="3079075"/>
            <a:ext cx="435900" cy="81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7" name="Google Shape;237;p29"/>
          <p:cNvCxnSpPr/>
          <p:nvPr/>
        </p:nvCxnSpPr>
        <p:spPr>
          <a:xfrm>
            <a:off x="1486950" y="4601225"/>
            <a:ext cx="0" cy="1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29"/>
          <p:cNvCxnSpPr/>
          <p:nvPr/>
        </p:nvCxnSpPr>
        <p:spPr>
          <a:xfrm flipH="1" rot="10800000">
            <a:off x="1486950" y="4714650"/>
            <a:ext cx="955800" cy="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29"/>
          <p:cNvCxnSpPr/>
          <p:nvPr/>
        </p:nvCxnSpPr>
        <p:spPr>
          <a:xfrm rot="10800000">
            <a:off x="2442775" y="4587125"/>
            <a:ext cx="0" cy="11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" name="Google Shape;240;p29"/>
          <p:cNvSpPr/>
          <p:nvPr/>
        </p:nvSpPr>
        <p:spPr>
          <a:xfrm>
            <a:off x="1709350" y="4828350"/>
            <a:ext cx="4551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W_h" id="241" name="Google Shape;241;p29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7584" y="4873800"/>
            <a:ext cx="215406" cy="152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2" name="Google Shape;242;p29"/>
          <p:cNvCxnSpPr/>
          <p:nvPr/>
        </p:nvCxnSpPr>
        <p:spPr>
          <a:xfrm>
            <a:off x="2635300" y="4615325"/>
            <a:ext cx="0" cy="1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29"/>
          <p:cNvCxnSpPr/>
          <p:nvPr/>
        </p:nvCxnSpPr>
        <p:spPr>
          <a:xfrm flipH="1" rot="10800000">
            <a:off x="2635300" y="4728750"/>
            <a:ext cx="955800" cy="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29"/>
          <p:cNvCxnSpPr/>
          <p:nvPr/>
        </p:nvCxnSpPr>
        <p:spPr>
          <a:xfrm rot="10800000">
            <a:off x="3591125" y="4601225"/>
            <a:ext cx="0" cy="11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29"/>
          <p:cNvSpPr/>
          <p:nvPr/>
        </p:nvSpPr>
        <p:spPr>
          <a:xfrm>
            <a:off x="2857700" y="4842450"/>
            <a:ext cx="4551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W_o" id="246" name="Google Shape;246;p29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2841" y="4898272"/>
            <a:ext cx="188784" cy="139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7" name="Google Shape;247;p29"/>
          <p:cNvCxnSpPr/>
          <p:nvPr/>
        </p:nvCxnSpPr>
        <p:spPr>
          <a:xfrm rot="10800000">
            <a:off x="1793725" y="2860050"/>
            <a:ext cx="0" cy="1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29"/>
          <p:cNvCxnSpPr/>
          <p:nvPr/>
        </p:nvCxnSpPr>
        <p:spPr>
          <a:xfrm flipH="1">
            <a:off x="1365625" y="2869625"/>
            <a:ext cx="428100" cy="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29"/>
          <p:cNvCxnSpPr/>
          <p:nvPr/>
        </p:nvCxnSpPr>
        <p:spPr>
          <a:xfrm>
            <a:off x="1365625" y="2888550"/>
            <a:ext cx="0" cy="11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29"/>
          <p:cNvCxnSpPr/>
          <p:nvPr/>
        </p:nvCxnSpPr>
        <p:spPr>
          <a:xfrm rot="10800000">
            <a:off x="2768025" y="2832475"/>
            <a:ext cx="0" cy="1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29"/>
          <p:cNvCxnSpPr/>
          <p:nvPr/>
        </p:nvCxnSpPr>
        <p:spPr>
          <a:xfrm flipH="1">
            <a:off x="2339925" y="2842050"/>
            <a:ext cx="428100" cy="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29"/>
          <p:cNvCxnSpPr/>
          <p:nvPr/>
        </p:nvCxnSpPr>
        <p:spPr>
          <a:xfrm>
            <a:off x="2339925" y="2860975"/>
            <a:ext cx="0" cy="11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X \rightarrow \text{Input}" id="253" name="Google Shape;253;p29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44619" y="2388450"/>
            <a:ext cx="1632858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 = \sigma(W_hX + B_1)" id="254" name="Google Shape;254;p29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14196" y="3144150"/>
            <a:ext cx="2967080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Y = \text{Softmax}(W_oH + B_2)" id="255" name="Google Shape;255;p29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26584" y="3989166"/>
            <a:ext cx="38100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sigma(x) = \frac{1}{1 + e^{-x}}" id="256" name="Google Shape;256;p29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77298" y="559575"/>
            <a:ext cx="2283352" cy="61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a forward pass work?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x_1" id="258" name="Google Shape;258;p29" title="MathEquation,#00000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65740" y="3453250"/>
            <a:ext cx="112560" cy="839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x_2" id="259" name="Google Shape;259;p29" title="MathEquation,#00000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453488" y="3854088"/>
            <a:ext cx="119128" cy="888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x_3" id="260" name="Google Shape;260;p29" title="MathEquation,#00000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453488" y="4266275"/>
            <a:ext cx="119128" cy="888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2" id="261" name="Google Shape;261;p29" title="MathEquation,#00000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508063" y="3207313"/>
            <a:ext cx="91650" cy="88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2" id="262" name="Google Shape;262;p29" title="MathEquation,#00000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508125" y="3651900"/>
            <a:ext cx="91650" cy="88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3" id="263" name="Google Shape;263;p29" title="MathEquation,#00000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505113" y="4060775"/>
            <a:ext cx="91650" cy="88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4" id="264" name="Google Shape;264;p29" title="MathEquation,#000000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505113" y="4392900"/>
            <a:ext cx="91650" cy="88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Y" id="265" name="Google Shape;265;p29" title="MathEquation,#000000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3535288" y="3831700"/>
            <a:ext cx="119124" cy="1286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_1" id="266" name="Google Shape;266;p29" title="MathEquation,#000000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2027538" y="2930638"/>
            <a:ext cx="78586" cy="88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_2" id="267" name="Google Shape;267;p29" title="MathEquation,#000000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2989488" y="2970275"/>
            <a:ext cx="78586" cy="88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8" name="Google Shape;268;p29"/>
          <p:cNvCxnSpPr>
            <a:endCxn id="211" idx="2"/>
          </p:cNvCxnSpPr>
          <p:nvPr/>
        </p:nvCxnSpPr>
        <p:spPr>
          <a:xfrm>
            <a:off x="2066769" y="3039387"/>
            <a:ext cx="405900" cy="21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9" name="Google Shape;269;p29"/>
          <p:cNvCxnSpPr>
            <a:endCxn id="212" idx="2"/>
          </p:cNvCxnSpPr>
          <p:nvPr/>
        </p:nvCxnSpPr>
        <p:spPr>
          <a:xfrm>
            <a:off x="2066769" y="3039551"/>
            <a:ext cx="405900" cy="65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0" name="Google Shape;270;p29"/>
          <p:cNvCxnSpPr>
            <a:endCxn id="213" idx="2"/>
          </p:cNvCxnSpPr>
          <p:nvPr/>
        </p:nvCxnSpPr>
        <p:spPr>
          <a:xfrm>
            <a:off x="2066769" y="3039527"/>
            <a:ext cx="405900" cy="105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X" id="271" name="Google Shape;271;p29" title="MathEquation,#000000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1506052" y="2640850"/>
            <a:ext cx="147246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" id="272" name="Google Shape;272;p29" title="MathEquation,#000000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2477300" y="2639250"/>
            <a:ext cx="153358" cy="1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/>
          <p:nvPr/>
        </p:nvSpPr>
        <p:spPr>
          <a:xfrm>
            <a:off x="1180839" y="2793387"/>
            <a:ext cx="486000" cy="463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8" name="Google Shape;278;p30"/>
          <p:cNvSpPr/>
          <p:nvPr/>
        </p:nvSpPr>
        <p:spPr>
          <a:xfrm>
            <a:off x="1180839" y="3540986"/>
            <a:ext cx="486000" cy="463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9" name="Google Shape;279;p30"/>
          <p:cNvSpPr/>
          <p:nvPr/>
        </p:nvSpPr>
        <p:spPr>
          <a:xfrm>
            <a:off x="1180839" y="4297994"/>
            <a:ext cx="486000" cy="463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0" name="Google Shape;280;p30"/>
          <p:cNvSpPr/>
          <p:nvPr/>
        </p:nvSpPr>
        <p:spPr>
          <a:xfrm>
            <a:off x="3213767" y="2424038"/>
            <a:ext cx="303300" cy="293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1" name="Google Shape;281;p30"/>
          <p:cNvSpPr/>
          <p:nvPr/>
        </p:nvSpPr>
        <p:spPr>
          <a:xfrm>
            <a:off x="3213767" y="3252012"/>
            <a:ext cx="303300" cy="293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2" name="Google Shape;282;p30"/>
          <p:cNvSpPr/>
          <p:nvPr/>
        </p:nvSpPr>
        <p:spPr>
          <a:xfrm>
            <a:off x="3213767" y="3999612"/>
            <a:ext cx="303300" cy="293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3" name="Google Shape;283;p30"/>
          <p:cNvSpPr/>
          <p:nvPr/>
        </p:nvSpPr>
        <p:spPr>
          <a:xfrm>
            <a:off x="3213767" y="4635582"/>
            <a:ext cx="303300" cy="293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cxnSp>
        <p:nvCxnSpPr>
          <p:cNvPr id="284" name="Google Shape;284;p30"/>
          <p:cNvCxnSpPr>
            <a:stCxn id="277" idx="0"/>
            <a:endCxn id="280" idx="2"/>
          </p:cNvCxnSpPr>
          <p:nvPr/>
        </p:nvCxnSpPr>
        <p:spPr>
          <a:xfrm flipH="1" rot="10800000">
            <a:off x="1423839" y="2570787"/>
            <a:ext cx="1789800" cy="22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5" name="Google Shape;285;p30"/>
          <p:cNvCxnSpPr>
            <a:stCxn id="278" idx="0"/>
            <a:endCxn id="280" idx="2"/>
          </p:cNvCxnSpPr>
          <p:nvPr/>
        </p:nvCxnSpPr>
        <p:spPr>
          <a:xfrm flipH="1" rot="10800000">
            <a:off x="1423839" y="2570786"/>
            <a:ext cx="1789800" cy="97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6" name="Google Shape;286;p30"/>
          <p:cNvCxnSpPr>
            <a:stCxn id="279" idx="0"/>
            <a:endCxn id="280" idx="2"/>
          </p:cNvCxnSpPr>
          <p:nvPr/>
        </p:nvCxnSpPr>
        <p:spPr>
          <a:xfrm flipH="1" rot="10800000">
            <a:off x="1423839" y="2570894"/>
            <a:ext cx="1789800" cy="172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7" name="Google Shape;287;p30"/>
          <p:cNvCxnSpPr>
            <a:stCxn id="277" idx="7"/>
            <a:endCxn id="281" idx="2"/>
          </p:cNvCxnSpPr>
          <p:nvPr/>
        </p:nvCxnSpPr>
        <p:spPr>
          <a:xfrm>
            <a:off x="1595666" y="2861221"/>
            <a:ext cx="1618200" cy="53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8" name="Google Shape;288;p30"/>
          <p:cNvCxnSpPr>
            <a:stCxn id="278" idx="7"/>
            <a:endCxn id="281" idx="2"/>
          </p:cNvCxnSpPr>
          <p:nvPr/>
        </p:nvCxnSpPr>
        <p:spPr>
          <a:xfrm flipH="1" rot="10800000">
            <a:off x="1595666" y="3398820"/>
            <a:ext cx="1618200" cy="21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9" name="Google Shape;289;p30"/>
          <p:cNvCxnSpPr>
            <a:stCxn id="279" idx="7"/>
            <a:endCxn id="281" idx="2"/>
          </p:cNvCxnSpPr>
          <p:nvPr/>
        </p:nvCxnSpPr>
        <p:spPr>
          <a:xfrm flipH="1" rot="10800000">
            <a:off x="1595666" y="3398928"/>
            <a:ext cx="1618200" cy="96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0" name="Google Shape;290;p30"/>
          <p:cNvCxnSpPr>
            <a:stCxn id="277" idx="6"/>
            <a:endCxn id="282" idx="2"/>
          </p:cNvCxnSpPr>
          <p:nvPr/>
        </p:nvCxnSpPr>
        <p:spPr>
          <a:xfrm>
            <a:off x="1666839" y="3024987"/>
            <a:ext cx="1546800" cy="112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" name="Google Shape;291;p30"/>
          <p:cNvCxnSpPr>
            <a:stCxn id="278" idx="6"/>
            <a:endCxn id="282" idx="2"/>
          </p:cNvCxnSpPr>
          <p:nvPr/>
        </p:nvCxnSpPr>
        <p:spPr>
          <a:xfrm>
            <a:off x="1666839" y="3772586"/>
            <a:ext cx="1546800" cy="3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2" name="Google Shape;292;p30"/>
          <p:cNvCxnSpPr>
            <a:stCxn id="279" idx="6"/>
            <a:endCxn id="282" idx="2"/>
          </p:cNvCxnSpPr>
          <p:nvPr/>
        </p:nvCxnSpPr>
        <p:spPr>
          <a:xfrm flipH="1" rot="10800000">
            <a:off x="1666839" y="4146494"/>
            <a:ext cx="1546800" cy="3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Google Shape;293;p30"/>
          <p:cNvCxnSpPr>
            <a:endCxn id="283" idx="2"/>
          </p:cNvCxnSpPr>
          <p:nvPr/>
        </p:nvCxnSpPr>
        <p:spPr>
          <a:xfrm>
            <a:off x="1595867" y="3183432"/>
            <a:ext cx="1617900" cy="159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4" name="Google Shape;294;p30"/>
          <p:cNvCxnSpPr>
            <a:stCxn id="278" idx="5"/>
            <a:endCxn id="283" idx="2"/>
          </p:cNvCxnSpPr>
          <p:nvPr/>
        </p:nvCxnSpPr>
        <p:spPr>
          <a:xfrm>
            <a:off x="1595666" y="3936352"/>
            <a:ext cx="1618200" cy="84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5" name="Google Shape;295;p30"/>
          <p:cNvCxnSpPr>
            <a:stCxn id="279" idx="5"/>
            <a:endCxn id="283" idx="2"/>
          </p:cNvCxnSpPr>
          <p:nvPr/>
        </p:nvCxnSpPr>
        <p:spPr>
          <a:xfrm>
            <a:off x="1595666" y="4693360"/>
            <a:ext cx="1618200" cy="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6" name="Google Shape;296;p30"/>
          <p:cNvSpPr/>
          <p:nvPr/>
        </p:nvSpPr>
        <p:spPr>
          <a:xfrm>
            <a:off x="5064202" y="3545687"/>
            <a:ext cx="486000" cy="463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cxnSp>
        <p:nvCxnSpPr>
          <p:cNvPr id="297" name="Google Shape;297;p30"/>
          <p:cNvCxnSpPr>
            <a:stCxn id="298" idx="3"/>
            <a:endCxn id="296" idx="2"/>
          </p:cNvCxnSpPr>
          <p:nvPr/>
        </p:nvCxnSpPr>
        <p:spPr>
          <a:xfrm>
            <a:off x="3516802" y="2570687"/>
            <a:ext cx="1547400" cy="120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9" name="Google Shape;299;p30"/>
          <p:cNvCxnSpPr>
            <a:endCxn id="296" idx="2"/>
          </p:cNvCxnSpPr>
          <p:nvPr/>
        </p:nvCxnSpPr>
        <p:spPr>
          <a:xfrm>
            <a:off x="3516802" y="3398687"/>
            <a:ext cx="1547400" cy="37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0" name="Google Shape;300;p30"/>
          <p:cNvCxnSpPr>
            <a:stCxn id="301" idx="3"/>
            <a:endCxn id="296" idx="2"/>
          </p:cNvCxnSpPr>
          <p:nvPr/>
        </p:nvCxnSpPr>
        <p:spPr>
          <a:xfrm flipH="1" rot="10800000">
            <a:off x="3505702" y="3777287"/>
            <a:ext cx="1558500" cy="100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2" name="Google Shape;302;p30"/>
          <p:cNvCxnSpPr>
            <a:stCxn id="303" idx="3"/>
            <a:endCxn id="296" idx="2"/>
          </p:cNvCxnSpPr>
          <p:nvPr/>
        </p:nvCxnSpPr>
        <p:spPr>
          <a:xfrm flipH="1" rot="10800000">
            <a:off x="3505702" y="3777287"/>
            <a:ext cx="1558500" cy="37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4" name="Google Shape;304;p30"/>
          <p:cNvSpPr/>
          <p:nvPr/>
        </p:nvSpPr>
        <p:spPr>
          <a:xfrm>
            <a:off x="2308775" y="1997850"/>
            <a:ext cx="381900" cy="250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05" name="Google Shape;305;p30"/>
          <p:cNvSpPr/>
          <p:nvPr/>
        </p:nvSpPr>
        <p:spPr>
          <a:xfrm>
            <a:off x="4068225" y="1997775"/>
            <a:ext cx="416400" cy="250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cxnSp>
        <p:nvCxnSpPr>
          <p:cNvPr id="306" name="Google Shape;306;p30"/>
          <p:cNvCxnSpPr>
            <a:stCxn id="305" idx="2"/>
            <a:endCxn id="296" idx="2"/>
          </p:cNvCxnSpPr>
          <p:nvPr/>
        </p:nvCxnSpPr>
        <p:spPr>
          <a:xfrm>
            <a:off x="4276425" y="2248575"/>
            <a:ext cx="787800" cy="152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30"/>
          <p:cNvCxnSpPr>
            <a:stCxn id="304" idx="2"/>
            <a:endCxn id="281" idx="2"/>
          </p:cNvCxnSpPr>
          <p:nvPr/>
        </p:nvCxnSpPr>
        <p:spPr>
          <a:xfrm>
            <a:off x="2499725" y="2248650"/>
            <a:ext cx="714000" cy="115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h_2" id="308" name="Google Shape;308;p30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0565" y="2507757"/>
            <a:ext cx="120358" cy="1279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2" id="309" name="Google Shape;309;p30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0560" y="3334860"/>
            <a:ext cx="120358" cy="1279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" name="Google Shape;310;p30"/>
          <p:cNvCxnSpPr/>
          <p:nvPr/>
        </p:nvCxnSpPr>
        <p:spPr>
          <a:xfrm flipH="1" rot="10800000">
            <a:off x="1434286" y="2578324"/>
            <a:ext cx="1790400" cy="222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b_2" id="311" name="Google Shape;311;p30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24826" y="2062092"/>
            <a:ext cx="103202" cy="12799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0"/>
          <p:cNvSpPr/>
          <p:nvPr/>
        </p:nvSpPr>
        <p:spPr>
          <a:xfrm>
            <a:off x="3224675" y="1761825"/>
            <a:ext cx="2408100" cy="2174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3" name="Google Shape;313;p30"/>
          <p:cNvCxnSpPr/>
          <p:nvPr/>
        </p:nvCxnSpPr>
        <p:spPr>
          <a:xfrm flipH="1" rot="10800000">
            <a:off x="1434286" y="2578924"/>
            <a:ext cx="1790400" cy="96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4" name="Google Shape;314;p30"/>
          <p:cNvCxnSpPr/>
          <p:nvPr/>
        </p:nvCxnSpPr>
        <p:spPr>
          <a:xfrm flipH="1" rot="10800000">
            <a:off x="1434286" y="2579032"/>
            <a:ext cx="1790400" cy="1726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h_1 = \sigma(W_1^TX)" id="315" name="Google Shape;315;p30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49355" y="2689375"/>
            <a:ext cx="10160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1 = \sigma(w_{11}x_1 + w_{12}x_1 + w_{13}x_1 + b_1x_0)" id="316" name="Google Shape;316;p30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89540" y="3076035"/>
            <a:ext cx="2138948" cy="152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7" name="Google Shape;317;p30"/>
          <p:cNvCxnSpPr>
            <a:stCxn id="304" idx="2"/>
            <a:endCxn id="280" idx="2"/>
          </p:cNvCxnSpPr>
          <p:nvPr/>
        </p:nvCxnSpPr>
        <p:spPr>
          <a:xfrm>
            <a:off x="2499725" y="2248650"/>
            <a:ext cx="714000" cy="32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8" name="Google Shape;318;p30"/>
          <p:cNvCxnSpPr>
            <a:stCxn id="304" idx="2"/>
            <a:endCxn id="280" idx="2"/>
          </p:cNvCxnSpPr>
          <p:nvPr/>
        </p:nvCxnSpPr>
        <p:spPr>
          <a:xfrm>
            <a:off x="2499725" y="2248650"/>
            <a:ext cx="714000" cy="322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9" name="Google Shape;319;p30"/>
          <p:cNvCxnSpPr>
            <a:stCxn id="304" idx="2"/>
            <a:endCxn id="283" idx="2"/>
          </p:cNvCxnSpPr>
          <p:nvPr/>
        </p:nvCxnSpPr>
        <p:spPr>
          <a:xfrm>
            <a:off x="2499725" y="2248650"/>
            <a:ext cx="714000" cy="253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0" name="Google Shape;320;p30"/>
          <p:cNvCxnSpPr>
            <a:stCxn id="304" idx="2"/>
            <a:endCxn id="282" idx="2"/>
          </p:cNvCxnSpPr>
          <p:nvPr/>
        </p:nvCxnSpPr>
        <p:spPr>
          <a:xfrm>
            <a:off x="2499725" y="2248650"/>
            <a:ext cx="714000" cy="189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\sigma(x) = \frac{1}{1 + e^{-x}}" id="321" name="Google Shape;321;p30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16123" y="1632075"/>
            <a:ext cx="2283352" cy="61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Specifically</a:t>
            </a:r>
            <a:endParaRPr/>
          </a:p>
        </p:txBody>
      </p:sp>
      <p:pic>
        <p:nvPicPr>
          <p:cNvPr descr="x_0 = 1" id="323" name="Google Shape;323;p30" title="MathEquation,#00000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55600" y="2603325"/>
            <a:ext cx="920572" cy="322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x_1" id="324" name="Google Shape;324;p30" title="MathEquation,#00000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349940" y="2952211"/>
            <a:ext cx="147818" cy="1209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x_2" id="325" name="Google Shape;325;p30" title="MathEquation,#00000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334325" y="3713289"/>
            <a:ext cx="156442" cy="1279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x_3" id="326" name="Google Shape;326;p30" title="MathEquation,#00000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334325" y="4472007"/>
            <a:ext cx="156442" cy="1279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3" id="327" name="Google Shape;327;p30" title="MathEquation,#00000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305016" y="4079947"/>
            <a:ext cx="120358" cy="1279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4" id="328" name="Google Shape;328;p30" title="MathEquation,#00000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299616" y="4718436"/>
            <a:ext cx="120358" cy="1279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Y" id="329" name="Google Shape;329;p30" title="MathEquation,#000000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228976" y="3679970"/>
            <a:ext cx="156436" cy="1852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_1" id="330" name="Google Shape;330;p30" title="MathEquation,#000000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2448124" y="2052725"/>
            <a:ext cx="103202" cy="1279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_1 = \begin{bmatrix}&#10;w_{11} \\&#10;w_{12} \\&#10;w_{13} \\&#10;b_{1} \\&#10;\end{bmatrix}" id="331" name="Google Shape;331;p30" title="MathEquation,#000000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3956481" y="1966818"/>
            <a:ext cx="668054" cy="60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our binary case</a:t>
            </a:r>
            <a:endParaRPr/>
          </a:p>
        </p:txBody>
      </p:sp>
      <p:sp>
        <p:nvSpPr>
          <p:cNvPr id="337" name="Google Shape;337;p3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weights and inputs are binary (+1 and -1)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activation function is the “sign function”</a:t>
            </a:r>
            <a:endParaRPr/>
          </a:p>
        </p:txBody>
      </p:sp>
      <p:pic>
        <p:nvPicPr>
          <p:cNvPr descr="h_1 = \sigma(w_{11}x_1 + w_{12}x_1 + w_{13}x_1 + b_1x_0)" id="338" name="Google Shape;338;p31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844" y="3178045"/>
            <a:ext cx="3030176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1 = \text{Sign}(w_{11}x_1 + w_{12}x_2 + w_{13}x_3 + b_1x_0)" id="339" name="Google Shape;339;p31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1329" y="3166345"/>
            <a:ext cx="2977932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rightarrow&#10;" id="340" name="Google Shape;340;p31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56296" y="3039325"/>
            <a:ext cx="582780" cy="423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_{11},w_{12},w_{13},b_1,x_1,x_2,x_3,h_1 \in \{-1,1\}" id="341" name="Google Shape;341;p31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9448" y="3514923"/>
            <a:ext cx="2032000" cy="13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QBNN?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Binary Neural Network implemented in quantum space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100"/>
              <a:t>What is a BNN? [1]</a:t>
            </a:r>
            <a:endParaRPr b="1"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Neural network where the weights and activation are binary at runtime (i.e 0/1, -1/1) 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2"/>
          <p:cNvSpPr txBox="1"/>
          <p:nvPr>
            <p:ph type="title"/>
          </p:nvPr>
        </p:nvSpPr>
        <p:spPr>
          <a:xfrm>
            <a:off x="602100" y="1307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do it with Quanum Operators</a:t>
            </a:r>
            <a:endParaRPr/>
          </a:p>
        </p:txBody>
      </p:sp>
      <p:pic>
        <p:nvPicPr>
          <p:cNvPr descr="x_{1} = -1, x_{2}=1, x_{3} =1 \\&#10;w_{11} = -1, w_{12}=-1, w_{13} =1, b_1=1 \\&#10;" id="347" name="Google Shape;347;p32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1240" y="2080900"/>
            <a:ext cx="3131372" cy="631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1 = \text{Sign}(-1\cdot-1 + 1\cdot-1 + 1\cdot1 + 1\cdot1)" id="348" name="Google Shape;348;p32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3175" y="3500600"/>
            <a:ext cx="2452376" cy="177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_1 = \text{Sign}(\phantom{-1\cdot-}1 + \phantom{1\cdot}-1 + \phantom{ 11\cdot}1 +   \phantom{ 1\cdot}1\phantom{..})" id="349" name="Google Shape;349;p32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43175" y="3900211"/>
            <a:ext cx="2495438" cy="177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2"/>
          <p:cNvSpPr/>
          <p:nvPr/>
        </p:nvSpPr>
        <p:spPr>
          <a:xfrm>
            <a:off x="3955031" y="3466694"/>
            <a:ext cx="484500" cy="631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2"/>
          <p:cNvSpPr/>
          <p:nvPr/>
        </p:nvSpPr>
        <p:spPr>
          <a:xfrm>
            <a:off x="4530926" y="3466694"/>
            <a:ext cx="397200" cy="631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2"/>
          <p:cNvSpPr/>
          <p:nvPr/>
        </p:nvSpPr>
        <p:spPr>
          <a:xfrm>
            <a:off x="5068121" y="3466694"/>
            <a:ext cx="295800" cy="631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2"/>
          <p:cNvSpPr/>
          <p:nvPr/>
        </p:nvSpPr>
        <p:spPr>
          <a:xfrm>
            <a:off x="5475200" y="3466725"/>
            <a:ext cx="253200" cy="631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h_1 = \text{Sign}(2) = +1" id="354" name="Google Shape;354;p32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55827" y="4544265"/>
            <a:ext cx="1719384" cy="279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0\phantom{\cdot}0" id="355" name="Google Shape;355;p32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70662" y="3259057"/>
            <a:ext cx="253262" cy="162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\phantom{\cdot}0" id="356" name="Google Shape;356;p32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02951" y="3259062"/>
            <a:ext cx="253262" cy="162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\phantom{\cdot}1" id="357" name="Google Shape;357;p32" title="MathEquation,#00000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89320" y="3259062"/>
            <a:ext cx="253262" cy="162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\phantom{\cdot}1" id="358" name="Google Shape;358;p32" title="MathEquation,#00000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500354" y="3259062"/>
            <a:ext cx="253262" cy="162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" id="359" name="Google Shape;359;p32" title="MathEquation,#00000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172760" y="4142920"/>
            <a:ext cx="99080" cy="162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0" id="360" name="Google Shape;360;p32" title="MathEquation,#00000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719630" y="4142920"/>
            <a:ext cx="99080" cy="162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" id="361" name="Google Shape;361;p32" title="MathEquation,#00000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600415" y="4142920"/>
            <a:ext cx="99080" cy="162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" id="362" name="Google Shape;362;p32" title="MathEquation,#00000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5213245" y="4142920"/>
            <a:ext cx="99080" cy="162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text{FlipTargetIfMajorityOnes}(" id="363" name="Google Shape;363;p32" title="MathEquation,#000000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741387" y="4142920"/>
            <a:ext cx="1370594" cy="1629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)" id="364" name="Google Shape;364;p32" title="MathEquation,#000000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5753623" y="4142920"/>
            <a:ext cx="57936" cy="1629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5" name="Google Shape;365;p32"/>
          <p:cNvCxnSpPr/>
          <p:nvPr/>
        </p:nvCxnSpPr>
        <p:spPr>
          <a:xfrm>
            <a:off x="3795331" y="4343935"/>
            <a:ext cx="0" cy="16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h_1 = \text{Sign }(w_{11}x_1 + w_{12}x_2 + w_{13}x_3 + b_1)" id="366" name="Google Shape;366;p32" title="MathEquation,#000000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3070793" y="2753912"/>
            <a:ext cx="3291464" cy="250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text{FlipTargetIfSame}" id="367" name="Google Shape;367;p32" title="MathEquation,#000000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4043832" y="3151984"/>
            <a:ext cx="349502" cy="611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text{FlipTargetIfSame}" id="368" name="Google Shape;368;p32" title="MathEquation,#000000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4554840" y="3153287"/>
            <a:ext cx="349502" cy="611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text{FlipTargetIfSame}" id="369" name="Google Shape;369;p32" title="MathEquation,#000000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5065849" y="3153287"/>
            <a:ext cx="349502" cy="611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text{FlipTargetIfSame}" id="370" name="Google Shape;370;p32" title="MathEquation,#000000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5475206" y="3153287"/>
            <a:ext cx="349502" cy="61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do the entire forward pass in Quantum?</a:t>
            </a:r>
            <a:endParaRPr/>
          </a:p>
        </p:txBody>
      </p:sp>
      <p:sp>
        <p:nvSpPr>
          <p:cNvPr id="376" name="Google Shape;376;p33"/>
          <p:cNvSpPr txBox="1"/>
          <p:nvPr>
            <p:ph idx="1" type="body"/>
          </p:nvPr>
        </p:nvSpPr>
        <p:spPr>
          <a:xfrm>
            <a:off x="729450" y="2078875"/>
            <a:ext cx="7688700" cy="3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just saw how we can do it for one node</a:t>
            </a:r>
            <a:endParaRPr/>
          </a:p>
        </p:txBody>
      </p:sp>
      <p:sp>
        <p:nvSpPr>
          <p:cNvPr id="377" name="Google Shape;377;p33"/>
          <p:cNvSpPr txBox="1"/>
          <p:nvPr>
            <p:ph idx="1" type="body"/>
          </p:nvPr>
        </p:nvSpPr>
        <p:spPr>
          <a:xfrm>
            <a:off x="729450" y="3097000"/>
            <a:ext cx="7688700" cy="3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Now, we can use RECURSION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3"/>
          <p:cNvSpPr txBox="1"/>
          <p:nvPr>
            <p:ph idx="1" type="body"/>
          </p:nvPr>
        </p:nvSpPr>
        <p:spPr>
          <a:xfrm>
            <a:off x="729450" y="3431200"/>
            <a:ext cx="38013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output of one layer		input to the other</a:t>
            </a:r>
            <a:endParaRPr/>
          </a:p>
        </p:txBody>
      </p:sp>
      <p:pic>
        <p:nvPicPr>
          <p:cNvPr id="379" name="Google Shape;37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551" y="2007375"/>
            <a:ext cx="3614800" cy="210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3"/>
          <p:cNvSpPr txBox="1"/>
          <p:nvPr>
            <p:ph idx="1" type="body"/>
          </p:nvPr>
        </p:nvSpPr>
        <p:spPr>
          <a:xfrm>
            <a:off x="729450" y="4115125"/>
            <a:ext cx="55029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Final layer output  		Mark “c[j]” if the output is the same as y[j]</a:t>
            </a:r>
            <a:endParaRPr/>
          </a:p>
        </p:txBody>
      </p:sp>
      <p:sp>
        <p:nvSpPr>
          <p:cNvPr id="381" name="Google Shape;381;p33"/>
          <p:cNvSpPr txBox="1"/>
          <p:nvPr>
            <p:ph idx="1" type="body"/>
          </p:nvPr>
        </p:nvSpPr>
        <p:spPr>
          <a:xfrm>
            <a:off x="729450" y="2429275"/>
            <a:ext cx="76887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Repeat the process for each </a:t>
            </a:r>
            <a:r>
              <a:rPr lang="en"/>
              <a:t>node in the entire layer</a:t>
            </a:r>
            <a:endParaRPr/>
          </a:p>
        </p:txBody>
      </p:sp>
      <p:cxnSp>
        <p:nvCxnSpPr>
          <p:cNvPr id="382" name="Google Shape;382;p33"/>
          <p:cNvCxnSpPr/>
          <p:nvPr/>
        </p:nvCxnSpPr>
        <p:spPr>
          <a:xfrm>
            <a:off x="2240550" y="3628725"/>
            <a:ext cx="32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3" name="Google Shape;383;p33"/>
          <p:cNvCxnSpPr/>
          <p:nvPr/>
        </p:nvCxnSpPr>
        <p:spPr>
          <a:xfrm>
            <a:off x="2240550" y="4321750"/>
            <a:ext cx="32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Magic</a:t>
            </a:r>
            <a:endParaRPr/>
          </a:p>
        </p:txBody>
      </p:sp>
      <p:pic>
        <p:nvPicPr>
          <p:cNvPr descr="c = \text{Qubit}[] \\&#10;\text{For each data point $(x_j, y_j)$}: \\&#10;\text{$\phantom{....}$ Forward($w$, $x_j$, $y_j$, $c[j]$)}" id="389" name="Google Shape;389;p34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5104" y="2224444"/>
            <a:ext cx="236646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34"/>
          <p:cNvSpPr txBox="1"/>
          <p:nvPr>
            <p:ph idx="1" type="body"/>
          </p:nvPr>
        </p:nvSpPr>
        <p:spPr>
          <a:xfrm>
            <a:off x="2037475" y="3464725"/>
            <a:ext cx="5793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“Forward”: Our implementation of the BNN (Binary Neural Nets) forward pass with Quantum operators</a:t>
            </a:r>
            <a:endParaRPr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Marking Oracle</a:t>
            </a:r>
            <a:endParaRPr/>
          </a:p>
        </p:txBody>
      </p:sp>
      <p:sp>
        <p:nvSpPr>
          <p:cNvPr id="396" name="Google Shape;396;p35"/>
          <p:cNvSpPr/>
          <p:nvPr/>
        </p:nvSpPr>
        <p:spPr>
          <a:xfrm>
            <a:off x="2214325" y="2696550"/>
            <a:ext cx="5276400" cy="228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|w_{\text{all}}\rangle =(\alpha_1|w_1\rangle + ... + \alpha_k|w_k\rangle) &#10;" id="397" name="Google Shape;397;p35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0752" y="2812423"/>
            <a:ext cx="218633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|w_{\text{all}}\rangle =(\alpha_1|w_1\rangle|c_1\rangle + ... + \alpha_k|w_k\rangle|c_k\rangle) &#10;" id="398" name="Google Shape;398;p35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4475" y="3846272"/>
            <a:ext cx="269875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_i = \begin{bmatrix} &#10;. \\&#10;. \\&#10;... \\&#10;. \\&#10;\end{bmatrix}_{N\times1} \\&#10;\text{N: The number of data points} \\&#10;&#10;c_i[j] &#10;=\begin{cases} &#10;      1 &amp; \text{model &quot;}w_i\text{&quot; with input &quot;} x_j \text{&quot; predicted &quot;}y_j\text{&quot; correctly} \\ &#10;      0 &amp; \text{model &quot;}w_i\text{&quot; with input &quot;} x_j \text{&quot; predicted &quot;}y_j\text{&quot; incorrectly} \\ &#10;   \end{cases}" id="399" name="Google Shape;399;p35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1500" y="663350"/>
            <a:ext cx="3353136" cy="1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35"/>
          <p:cNvSpPr txBox="1"/>
          <p:nvPr>
            <p:ph idx="1" type="body"/>
          </p:nvPr>
        </p:nvSpPr>
        <p:spPr>
          <a:xfrm>
            <a:off x="3691150" y="2420763"/>
            <a:ext cx="875700" cy="2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700">
                <a:solidFill>
                  <a:srgbClr val="000000"/>
                </a:solidFill>
              </a:rPr>
              <a:t>Input:      Qubit[]</a:t>
            </a:r>
            <a:endParaRPr sz="700">
              <a:solidFill>
                <a:srgbClr val="000000"/>
              </a:solidFill>
            </a:endParaRPr>
          </a:p>
        </p:txBody>
      </p:sp>
      <p:sp>
        <p:nvSpPr>
          <p:cNvPr id="401" name="Google Shape;401;p35"/>
          <p:cNvSpPr txBox="1"/>
          <p:nvPr>
            <p:ph idx="1" type="body"/>
          </p:nvPr>
        </p:nvSpPr>
        <p:spPr>
          <a:xfrm>
            <a:off x="5713050" y="2446950"/>
            <a:ext cx="875700" cy="2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700">
                <a:solidFill>
                  <a:srgbClr val="000000"/>
                </a:solidFill>
              </a:rPr>
              <a:t>target:      Qubit</a:t>
            </a:r>
            <a:endParaRPr sz="700">
              <a:solidFill>
                <a:srgbClr val="000000"/>
              </a:solidFill>
            </a:endParaRPr>
          </a:p>
        </p:txBody>
      </p:sp>
      <p:sp>
        <p:nvSpPr>
          <p:cNvPr id="402" name="Google Shape;402;p35"/>
          <p:cNvSpPr txBox="1"/>
          <p:nvPr>
            <p:ph idx="1" type="body"/>
          </p:nvPr>
        </p:nvSpPr>
        <p:spPr>
          <a:xfrm>
            <a:off x="2952875" y="4062175"/>
            <a:ext cx="31209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</a:rPr>
              <a:t>Mark the target if  “c” has at-least “acc”% of 1s </a:t>
            </a:r>
            <a:endParaRPr sz="7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700">
                <a:solidFill>
                  <a:srgbClr val="000000"/>
                </a:solidFill>
              </a:rPr>
              <a:t> So if desired accuracy is 80% -&gt; Flip target if “c” has at-least 80% 1s</a:t>
            </a:r>
            <a:endParaRPr sz="700">
              <a:solidFill>
                <a:srgbClr val="000000"/>
              </a:solidFill>
            </a:endParaRPr>
          </a:p>
        </p:txBody>
      </p:sp>
      <p:pic>
        <p:nvPicPr>
          <p:cNvPr descr="k = 2^n; \text{n is the length of the weight vector} &#10;" id="403" name="Google Shape;403;p35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46952" y="3074075"/>
            <a:ext cx="1928188" cy="144625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35"/>
          <p:cNvSpPr txBox="1"/>
          <p:nvPr>
            <p:ph idx="1" type="body"/>
          </p:nvPr>
        </p:nvSpPr>
        <p:spPr>
          <a:xfrm>
            <a:off x="2259175" y="2370750"/>
            <a:ext cx="1086600" cy="4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Marking Oracle:</a:t>
            </a:r>
            <a:endParaRPr sz="1000"/>
          </a:p>
        </p:txBody>
      </p:sp>
      <p:sp>
        <p:nvSpPr>
          <p:cNvPr id="405" name="Google Shape;405;p35"/>
          <p:cNvSpPr/>
          <p:nvPr/>
        </p:nvSpPr>
        <p:spPr>
          <a:xfrm>
            <a:off x="3648451" y="4413625"/>
            <a:ext cx="15282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Un-</a:t>
            </a:r>
            <a:r>
              <a:rPr lang="en" sz="700"/>
              <a:t>Entangle      with      by marking c[j] bit 1 if the output of the "forward pass" (from x[j]) matches the true output (y[j])</a:t>
            </a:r>
            <a:endParaRPr sz="700"/>
          </a:p>
        </p:txBody>
      </p:sp>
      <p:pic>
        <p:nvPicPr>
          <p:cNvPr descr="|w\rangle" id="406" name="Google Shape;406;p35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84113" y="4473559"/>
            <a:ext cx="130874" cy="1110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|c\rangle" id="407" name="Google Shape;407;p35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90960" y="4473550"/>
            <a:ext cx="104038" cy="111076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35"/>
          <p:cNvSpPr/>
          <p:nvPr/>
        </p:nvSpPr>
        <p:spPr>
          <a:xfrm>
            <a:off x="3512926" y="3169688"/>
            <a:ext cx="15282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Entangle      with       by marking c[j] bit 1 if the output of the "forward pass" (from x[j]) matches the true output (y[j])</a:t>
            </a:r>
            <a:endParaRPr sz="700"/>
          </a:p>
        </p:txBody>
      </p:sp>
      <p:pic>
        <p:nvPicPr>
          <p:cNvPr descr="|w\rangle" id="409" name="Google Shape;409;p35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11588" y="3237297"/>
            <a:ext cx="130874" cy="1110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|c\rangle" id="410" name="Google Shape;410;p35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08560" y="3237312"/>
            <a:ext cx="104038" cy="11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required</a:t>
            </a:r>
            <a:endParaRPr/>
          </a:p>
        </p:txBody>
      </p:sp>
      <p:sp>
        <p:nvSpPr>
          <p:cNvPr id="416" name="Google Shape;416;p3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Let us take the example of the circuit for the X</a:t>
            </a:r>
            <a:r>
              <a:rPr lang="en" sz="2000"/>
              <a:t>N</a:t>
            </a:r>
            <a:r>
              <a:rPr lang="en" sz="2000"/>
              <a:t>OR gate: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XNOR is a simple example of a circuit that cannot be predicted with a classical single layer perceptron</a:t>
            </a:r>
            <a:endParaRPr sz="2000"/>
          </a:p>
        </p:txBody>
      </p:sp>
      <p:pic>
        <p:nvPicPr>
          <p:cNvPr id="417" name="Google Shape;41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3475" y="613675"/>
            <a:ext cx="2332500" cy="153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9425" y="3041825"/>
            <a:ext cx="2552475" cy="206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required</a:t>
            </a:r>
            <a:endParaRPr/>
          </a:p>
        </p:txBody>
      </p:sp>
      <p:sp>
        <p:nvSpPr>
          <p:cNvPr id="424" name="Google Shape;424;p3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Let us take the example of the circuit for the XNOR gate: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Total number of qubits required = 40</a:t>
            </a:r>
            <a:endParaRPr sz="2000"/>
          </a:p>
        </p:txBody>
      </p:sp>
      <p:pic>
        <p:nvPicPr>
          <p:cNvPr id="425" name="Google Shape;42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3475" y="613675"/>
            <a:ext cx="2332500" cy="153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5550" y="2800775"/>
            <a:ext cx="2510425" cy="195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required</a:t>
            </a:r>
            <a:endParaRPr/>
          </a:p>
        </p:txBody>
      </p:sp>
      <p:sp>
        <p:nvSpPr>
          <p:cNvPr id="432" name="Google Shape;432;p38"/>
          <p:cNvSpPr txBox="1"/>
          <p:nvPr>
            <p:ph idx="1" type="body"/>
          </p:nvPr>
        </p:nvSpPr>
        <p:spPr>
          <a:xfrm>
            <a:off x="729450" y="2078875"/>
            <a:ext cx="7797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Let us take the example of the circuit for the XNOR gate: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# data points 	=   4, 		</a:t>
            </a:r>
            <a:r>
              <a:rPr lang="en" sz="2000"/>
              <a:t># features 			=   2</a:t>
            </a:r>
            <a:br>
              <a:rPr lang="en" sz="2000"/>
            </a:br>
            <a:r>
              <a:rPr lang="en" sz="2000"/>
              <a:t># true labels 	=   4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# qubits to represent the input 	=	(4 x 2) + 4		=	12</a:t>
            </a:r>
            <a:br>
              <a:rPr lang="en" sz="2000"/>
            </a:br>
            <a:r>
              <a:rPr lang="en" sz="2000"/>
              <a:t># predicted labels 									=	4</a:t>
            </a:r>
            <a:br>
              <a:rPr lang="en" sz="2000"/>
            </a:br>
            <a:r>
              <a:rPr lang="en" sz="2000"/>
              <a:t>#</a:t>
            </a:r>
            <a:r>
              <a:rPr lang="en" sz="2000"/>
              <a:t> qubits to represent the weights including the bias	=	9</a:t>
            </a:r>
            <a:br>
              <a:rPr lang="en" sz="2000"/>
            </a:br>
            <a:r>
              <a:rPr b="1" lang="en" sz="2000"/>
              <a:t>Total</a:t>
            </a:r>
            <a:r>
              <a:rPr lang="en" sz="2000"/>
              <a:t>												=	</a:t>
            </a:r>
            <a:r>
              <a:rPr b="1" lang="en" sz="2000"/>
              <a:t>25</a:t>
            </a:r>
            <a:endParaRPr b="1" sz="2000"/>
          </a:p>
        </p:txBody>
      </p:sp>
      <p:pic>
        <p:nvPicPr>
          <p:cNvPr id="433" name="Google Shape;43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3475" y="613675"/>
            <a:ext cx="2332500" cy="153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required</a:t>
            </a:r>
            <a:endParaRPr/>
          </a:p>
        </p:txBody>
      </p:sp>
      <p:sp>
        <p:nvSpPr>
          <p:cNvPr id="439" name="Google Shape;439;p3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Let us take the example of the circuit for the XNOR gate: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Total number of qubits required by adder = (3 x (log</a:t>
            </a:r>
            <a:r>
              <a:rPr baseline="-25000" lang="en" sz="2000"/>
              <a:t>2</a:t>
            </a:r>
            <a:r>
              <a:rPr lang="en" sz="2000"/>
              <a:t>4 + 3)) = 15</a:t>
            </a:r>
            <a:endParaRPr sz="2000"/>
          </a:p>
        </p:txBody>
      </p:sp>
      <p:pic>
        <p:nvPicPr>
          <p:cNvPr id="440" name="Google Shape;44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3475" y="613675"/>
            <a:ext cx="2332500" cy="153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Optimizations</a:t>
            </a:r>
            <a:endParaRPr/>
          </a:p>
        </p:txBody>
      </p:sp>
      <p:sp>
        <p:nvSpPr>
          <p:cNvPr id="446" name="Google Shape;446;p4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Process inputs in batches</a:t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In this case, process a single data point and a single label at a time.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# data points / batch	=   1, 	# features 			=   2</a:t>
            </a:r>
            <a:br>
              <a:rPr lang="en" sz="2000"/>
            </a:br>
            <a:r>
              <a:rPr lang="en" sz="2000"/>
              <a:t># true labels / batch	=   1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# qubits to represent the input 	=	(1 x 2) + 1	=	3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Optimizations</a:t>
            </a:r>
            <a:endParaRPr/>
          </a:p>
        </p:txBody>
      </p:sp>
      <p:sp>
        <p:nvSpPr>
          <p:cNvPr id="452" name="Google Shape;452;p4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Use recursion to replace adder</a:t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We use the adder for computing the majority and to check if the choice of weights gives us the desired accuracy. 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Using a recursive approach to create a boolean array and do a ControlledOnBitString operation saves us 15 qubits.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BNN?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 Reduces the amount of space needed for representation [1]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 Allows many arithmetic operations to be bit operations [1]</a:t>
            </a:r>
            <a:endParaRPr sz="2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Optimizations</a:t>
            </a:r>
            <a:endParaRPr/>
          </a:p>
        </p:txBody>
      </p:sp>
      <p:sp>
        <p:nvSpPr>
          <p:cNvPr id="458" name="Google Shape;458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000"/>
              <a:t>Total number of qubits r</a:t>
            </a:r>
            <a:r>
              <a:rPr b="1" lang="en" sz="2000"/>
              <a:t>equired after optimization</a:t>
            </a:r>
            <a:r>
              <a:rPr b="1" lang="en" sz="2000"/>
              <a:t>	=	25</a:t>
            </a:r>
            <a:endParaRPr sz="2000"/>
          </a:p>
        </p:txBody>
      </p:sp>
      <p:pic>
        <p:nvPicPr>
          <p:cNvPr id="459" name="Google Shape;45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1375" y="2800338"/>
            <a:ext cx="2181225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</a:t>
            </a:r>
            <a:endParaRPr/>
          </a:p>
        </p:txBody>
      </p:sp>
      <p:sp>
        <p:nvSpPr>
          <p:cNvPr id="470" name="Google Shape;470;p4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can potentially create any random quantum circuit, given just the input and the expected output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Our network doesn’t need to be differential!! Since we are no longer doing back prop</a:t>
            </a:r>
            <a:endParaRPr sz="20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  <p:sp>
        <p:nvSpPr>
          <p:cNvPr id="476" name="Google Shape;476;p4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[1] </a:t>
            </a:r>
            <a:r>
              <a:rPr lang="en"/>
              <a:t>Courbariaux, Matthieu and Bengio, Yoshua. Binarynet: Training deep neural networks with weights and activations constrained to+ 1 or-1. arXiv preprint arXiv:1602.02830, 2016.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[2] Figgatt, C. et al. Complete 3-qubit grover search on a programmable quantum computer. Preprint at https://arxiv.org/abs/1703.10535 (2017)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[3] Wiebe, N., Kapoor, A. &amp; Svore, K. M. Quantum perceptron models. Adv. Neural Inform. Process. Syst. 29, 3999–4007 (2016)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/>
              <a:t>[4] John and Jakub for the QFT Adder :D</a:t>
            </a:r>
            <a:endParaRPr b="1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482" name="Google Shape;482;p46"/>
          <p:cNvSpPr txBox="1"/>
          <p:nvPr>
            <p:ph idx="1" type="body"/>
          </p:nvPr>
        </p:nvSpPr>
        <p:spPr>
          <a:xfrm>
            <a:off x="729450" y="18502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000"/>
              <a:t>Questions? Comments? T-shirts?</a:t>
            </a:r>
            <a:endParaRPr sz="2000"/>
          </a:p>
        </p:txBody>
      </p:sp>
      <p:pic>
        <p:nvPicPr>
          <p:cNvPr id="483" name="Google Shape;48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0350" y="2493825"/>
            <a:ext cx="2426901" cy="242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</a:t>
            </a:r>
            <a:r>
              <a:rPr lang="en"/>
              <a:t>quantum?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Potential improvement/speed up by replacing established classical components with quantum implementations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Opens new avenues for algorithms that would be unreasonable in classical computing </a:t>
            </a:r>
            <a:endParaRPr sz="2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Grover's Algorithm [2]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Linear s</a:t>
            </a:r>
            <a:r>
              <a:rPr lang="en" sz="2100"/>
              <a:t>earching with near unary accuracy in sub-linear time</a:t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100"/>
              <a:t>Well established framework for adaption</a:t>
            </a:r>
            <a:endParaRPr sz="2100"/>
          </a:p>
        </p:txBody>
      </p:sp>
      <p:pic>
        <p:nvPicPr>
          <p:cNvPr descr="O\sqrt{N}" id="112" name="Google Shape;112;p17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0100" y="3492250"/>
            <a:ext cx="2496314" cy="12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Grover's Algorithm [2]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1 - Uniform Superposition</a:t>
            </a:r>
            <a:endParaRPr b="1" sz="2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100"/>
              <a:t>2 - Marking Desired States</a:t>
            </a:r>
            <a:endParaRPr b="1" sz="2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100"/>
              <a:t>3 - Reflect/Amplify</a:t>
            </a:r>
            <a:endParaRPr b="1" sz="2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100"/>
              <a:t>4 - Measure</a:t>
            </a:r>
            <a:endParaRPr b="1"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655325"/>
            <a:ext cx="428625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4721025" y="4512825"/>
            <a:ext cx="3988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https://people.com/tv/viral-video-grover-dropping-f-bomb-on-sesame-street-what-do-you-hear/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1: Grover Search over data </a:t>
            </a:r>
            <a:r>
              <a:rPr lang="en"/>
              <a:t>[3]</a:t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727650" y="3261825"/>
            <a:ext cx="76887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For example in classical perceptron, for misclassified input (x, y): 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/>
          </a:p>
        </p:txBody>
      </p:sp>
      <p:pic>
        <p:nvPicPr>
          <p:cNvPr descr="\omega_{new} \leftarrow \omega_{old} + xy" id="127" name="Google Shape;127;p19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3917" y="4026775"/>
            <a:ext cx="5819806" cy="74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729450" y="2102100"/>
            <a:ext cx="7688700" cy="4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Search for data points (x, y) that are </a:t>
            </a:r>
            <a:r>
              <a:rPr lang="en" sz="2000"/>
              <a:t>misclassified</a:t>
            </a:r>
            <a:r>
              <a:rPr lang="en" sz="2000"/>
              <a:t> and that will update weights for each nodes</a:t>
            </a:r>
            <a:endParaRPr sz="2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1: Grover Search over data [3]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27650" y="2006075"/>
            <a:ext cx="76887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 a neural network: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135" name="Google Shape;135;p20"/>
          <p:cNvSpPr txBox="1"/>
          <p:nvPr/>
        </p:nvSpPr>
        <p:spPr>
          <a:xfrm>
            <a:off x="3387175" y="4550800"/>
            <a:ext cx="56862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5150" y="2121725"/>
            <a:ext cx="4149224" cy="273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2: Grover Search for hyperplane [3]</a:t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Instead of finding data to update weights, just find the weights themselves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Search for a set of weights/hyperplane that </a:t>
            </a:r>
            <a:r>
              <a:rPr lang="en" sz="2000"/>
              <a:t>separates</a:t>
            </a:r>
            <a:r>
              <a:rPr lang="en" sz="2000"/>
              <a:t> the data </a:t>
            </a:r>
            <a:r>
              <a:rPr lang="en" sz="2000"/>
              <a:t>(</a:t>
            </a:r>
            <a:r>
              <a:rPr b="1" lang="en" sz="2000"/>
              <a:t>x</a:t>
            </a:r>
            <a:r>
              <a:rPr lang="en" sz="2000"/>
              <a:t>, </a:t>
            </a:r>
            <a:r>
              <a:rPr b="1" lang="en" sz="2000"/>
              <a:t>y</a:t>
            </a:r>
            <a:r>
              <a:rPr lang="en" sz="2000"/>
              <a:t>)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 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